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69" r:id="rId6"/>
    <p:sldId id="270" r:id="rId7"/>
    <p:sldId id="258" r:id="rId8"/>
    <p:sldId id="271" r:id="rId9"/>
    <p:sldId id="272" r:id="rId10"/>
    <p:sldId id="260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F951-18C0-4110-B14D-7FBC798CB6F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383-4920-4329-B84E-90CD2B96C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616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F951-18C0-4110-B14D-7FBC798CB6F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383-4920-4329-B84E-90CD2B96C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720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F951-18C0-4110-B14D-7FBC798CB6F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383-4920-4329-B84E-90CD2B96C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66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F951-18C0-4110-B14D-7FBC798CB6F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383-4920-4329-B84E-90CD2B96C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92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F951-18C0-4110-B14D-7FBC798CB6F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383-4920-4329-B84E-90CD2B96C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015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F951-18C0-4110-B14D-7FBC798CB6F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383-4920-4329-B84E-90CD2B96C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333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F951-18C0-4110-B14D-7FBC798CB6F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383-4920-4329-B84E-90CD2B96C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623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F951-18C0-4110-B14D-7FBC798CB6F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383-4920-4329-B84E-90CD2B96C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17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F951-18C0-4110-B14D-7FBC798CB6F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383-4920-4329-B84E-90CD2B96C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237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F951-18C0-4110-B14D-7FBC798CB6F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383-4920-4329-B84E-90CD2B96C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053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F951-18C0-4110-B14D-7FBC798CB6F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383-4920-4329-B84E-90CD2B96C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601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F951-18C0-4110-B14D-7FBC798CB6F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7383-4920-4329-B84E-90CD2B96C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216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18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Муниципальное автономное общеобразовательное учреждение «Гимназия № 67»</a:t>
            </a:r>
            <a:r>
              <a:rPr lang="ru-RU" sz="1800" dirty="0">
                <a:solidFill>
                  <a:srgbClr val="FFFF00"/>
                </a:solidFill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FFFF00"/>
                </a:solidFill>
                <a:ea typeface="Calibri"/>
                <a:cs typeface="Times New Roman"/>
              </a:rPr>
            </a:br>
            <a:r>
              <a:rPr lang="ru-RU" sz="18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Г. Нижний Новгород</a:t>
            </a:r>
            <a:r>
              <a:rPr lang="ru-RU" sz="1800" dirty="0">
                <a:solidFill>
                  <a:srgbClr val="FFFF00"/>
                </a:solidFill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FFFF00"/>
                </a:solidFill>
                <a:ea typeface="Calibri"/>
                <a:cs typeface="Times New Roman"/>
              </a:rPr>
            </a:b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5" y="3429000"/>
            <a:ext cx="8280920" cy="1752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</a:pPr>
            <a:r>
              <a:rPr lang="ru-RU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Клубу  интернациональной  дружбы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«Глобус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»</a:t>
            </a:r>
          </a:p>
          <a:p>
            <a:pPr>
              <a:lnSpc>
                <a:spcPct val="115000"/>
              </a:lnSpc>
            </a:pPr>
            <a:r>
              <a:rPr lang="ru-RU" sz="6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60 лет</a:t>
            </a:r>
            <a:endParaRPr lang="ru-RU" sz="60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 descr="гимназия 67 - Вместе в будущее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942" y="260648"/>
            <a:ext cx="5276107" cy="167118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19872" y="59492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ноября 2017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01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3244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Россия – КНР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73016"/>
            <a:ext cx="3670069" cy="244809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96752"/>
            <a:ext cx="2828290" cy="188531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1988820" cy="3314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73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Times New Roman"/>
              </a:rPr>
              <a:t>Международные проекты,</a:t>
            </a:r>
            <a:r>
              <a:rPr lang="ru-RU" sz="3000" dirty="0">
                <a:solidFill>
                  <a:srgbClr val="FFFF00"/>
                </a:solidFill>
                <a:ea typeface="Calibri"/>
                <a:cs typeface="Times New Roman"/>
              </a:rPr>
              <a:t/>
            </a:r>
            <a:br>
              <a:rPr lang="ru-RU" sz="3000" dirty="0">
                <a:solidFill>
                  <a:srgbClr val="FFFF00"/>
                </a:solidFill>
                <a:ea typeface="Calibri"/>
                <a:cs typeface="Times New Roman"/>
              </a:rPr>
            </a:br>
            <a:r>
              <a:rPr lang="ru-RU" sz="30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Times New Roman"/>
              </a:rPr>
              <a:t>реализованные гимназией в 2015-2016 учебном году</a:t>
            </a:r>
            <a:r>
              <a:rPr lang="ru-RU" sz="2400" dirty="0">
                <a:solidFill>
                  <a:srgbClr val="FFFF00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FFFF00"/>
                </a:solidFill>
                <a:ea typeface="Calibri"/>
                <a:cs typeface="Times New Roman"/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Международный проект «Восток-Восток»</a:t>
            </a:r>
            <a:endParaRPr lang="ru-RU" sz="2800" dirty="0">
              <a:solidFill>
                <a:srgbClr val="FFFF00"/>
              </a:solidFill>
              <a:ea typeface="Calibri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Международный проект «Восток-Запад»</a:t>
            </a:r>
            <a:endParaRPr lang="ru-RU" sz="2800" dirty="0">
              <a:solidFill>
                <a:srgbClr val="FFFF00"/>
              </a:solidFill>
              <a:ea typeface="Calibri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Международный проект «Изучение китайского языка и китайской культуры»</a:t>
            </a:r>
            <a:endParaRPr lang="ru-RU" sz="2800" dirty="0">
              <a:solidFill>
                <a:srgbClr val="FFFF00"/>
              </a:solidFill>
              <a:ea typeface="Calibri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Международный проект «Распространение итальянского языка в России (</a:t>
            </a:r>
            <a:r>
              <a:rPr lang="en-US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P</a:t>
            </a:r>
            <a:r>
              <a:rPr lang="ru-RU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.</a:t>
            </a:r>
            <a:r>
              <a:rPr lang="en-US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R</a:t>
            </a:r>
            <a:r>
              <a:rPr lang="ru-RU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.</a:t>
            </a:r>
            <a:r>
              <a:rPr lang="en-US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I</a:t>
            </a:r>
            <a:r>
              <a:rPr lang="ru-RU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.</a:t>
            </a:r>
            <a:r>
              <a:rPr lang="en-US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A</a:t>
            </a:r>
            <a:r>
              <a:rPr lang="ru-RU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.)»</a:t>
            </a:r>
            <a:endParaRPr lang="ru-RU" sz="2800" dirty="0">
              <a:solidFill>
                <a:srgbClr val="FFFF00"/>
              </a:solidFill>
              <a:ea typeface="Calibri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Участие в международных детских олимпийских играх</a:t>
            </a:r>
            <a:endParaRPr lang="ru-RU" sz="2800" dirty="0">
              <a:solidFill>
                <a:srgbClr val="FFFF00"/>
              </a:solidFill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3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0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Times New Roman"/>
              </a:rPr>
              <a:t>Основные формы сотрудничества</a:t>
            </a:r>
            <a:r>
              <a:rPr lang="ru-RU" sz="4000" dirty="0" smtClean="0">
                <a:ea typeface="Calibri"/>
                <a:cs typeface="Times New Roman"/>
              </a:rPr>
              <a:t/>
            </a:r>
            <a:br>
              <a:rPr lang="ru-RU" sz="4000" dirty="0" smtClean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Студенческие обменные программы.</a:t>
            </a:r>
            <a:endParaRPr lang="ru-RU" sz="2800" dirty="0">
              <a:solidFill>
                <a:srgbClr val="FFFF00"/>
              </a:solidFill>
              <a:ea typeface="Calibri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Совместные проекты. </a:t>
            </a:r>
            <a:endParaRPr lang="ru-RU" dirty="0" smtClean="0">
              <a:solidFill>
                <a:srgbClr val="FFFF00"/>
              </a:solidFill>
              <a:effectLst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Телемосты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12977"/>
            <a:ext cx="5442952" cy="3315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61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490066"/>
          </a:xfrm>
        </p:spPr>
        <p:txBody>
          <a:bodyPr>
            <a:normAutofit fontScale="90000"/>
          </a:bodyPr>
          <a:lstStyle/>
          <a:p>
            <a:pPr lvl="0">
              <a:spcAft>
                <a:spcPts val="0"/>
              </a:spcAft>
            </a:pPr>
            <a:r>
              <a:rPr lang="ru-RU" sz="33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Изучение китайского языка и китайской культуры</a:t>
            </a:r>
            <a:r>
              <a:rPr lang="ru-RU" sz="4000" dirty="0">
                <a:solidFill>
                  <a:srgbClr val="FFFF00"/>
                </a:solidFill>
                <a:ea typeface="Calibri"/>
              </a:rPr>
              <a:t/>
            </a:r>
            <a:br>
              <a:rPr lang="ru-RU" sz="4000" dirty="0">
                <a:solidFill>
                  <a:srgbClr val="FFFF00"/>
                </a:solidFill>
                <a:ea typeface="Calibri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08920"/>
            <a:ext cx="5046815" cy="3751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45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ru-RU" sz="30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Распространение итальянского языка </a:t>
            </a:r>
            <a:br>
              <a:rPr lang="ru-RU" sz="30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</a:br>
            <a:r>
              <a:rPr lang="ru-RU" sz="30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в России (P.R.I.A.)</a:t>
            </a:r>
            <a:r>
              <a:rPr lang="ru-RU" sz="3000" dirty="0">
                <a:solidFill>
                  <a:srgbClr val="FFFF00"/>
                </a:solidFill>
                <a:ea typeface="Calibri"/>
              </a:rPr>
              <a:t/>
            </a:r>
            <a:br>
              <a:rPr lang="ru-RU" sz="3000" dirty="0">
                <a:solidFill>
                  <a:srgbClr val="FFFF00"/>
                </a:solidFill>
                <a:ea typeface="Calibri"/>
              </a:rPr>
            </a:br>
            <a:endParaRPr lang="ru-RU" sz="3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Арус Григорян\Desktop\Малушкою — копия.jpg"/>
          <p:cNvPicPr/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052" y="2271078"/>
            <a:ext cx="19050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рус Григорян\Desktop\ДЛЯ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425"/>
          <a:stretch/>
        </p:blipFill>
        <p:spPr bwMode="auto">
          <a:xfrm>
            <a:off x="4797742" y="2272348"/>
            <a:ext cx="1894205" cy="2314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5139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Участие в международных детских олимпийских играх</a:t>
            </a:r>
            <a:r>
              <a:rPr lang="ru-RU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8840"/>
            <a:ext cx="5544616" cy="3744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00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международный мега проект</a:t>
            </a:r>
            <a:endParaRPr lang="ru-RU" dirty="0"/>
          </a:p>
        </p:txBody>
      </p:sp>
      <p:pic>
        <p:nvPicPr>
          <p:cNvPr id="4" name="Содержимое 7" descr="Растяжка_для_холла_гимназии_№_67_г.Нижнего_Новгород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85927"/>
            <a:ext cx="8229600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Наша гордость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bonita\Pictures\Рисунок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3791712" cy="2517648"/>
          </a:xfrm>
          <a:prstGeom prst="rect">
            <a:avLst/>
          </a:prstGeom>
          <a:noFill/>
        </p:spPr>
      </p:pic>
      <p:pic>
        <p:nvPicPr>
          <p:cNvPr id="6" name="Рисунок 5" descr="http://lingym67.nnov.ru/file/inostrannye-studenty/Risunok9_(1)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69" y="4005064"/>
            <a:ext cx="2515641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lingym67.nnov.ru/file/inostrannye-studenty/mh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357298"/>
            <a:ext cx="1670838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lingym67.nnov.ru/file/inostrannye-studenty/Risunok7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643050"/>
            <a:ext cx="1944216" cy="131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655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Школы-партнеры </a:t>
            </a:r>
            <a:r>
              <a:rPr lang="ru-RU" sz="3000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214422"/>
            <a:ext cx="8115328" cy="4911741"/>
          </a:xfrm>
        </p:spPr>
        <p:txBody>
          <a:bodyPr>
            <a:normAutofit fontScale="70000" lnSpcReduction="20000"/>
          </a:bodyPr>
          <a:lstStyle/>
          <a:p>
            <a:pPr lvl="0" algn="just">
              <a:lnSpc>
                <a:spcPct val="150000"/>
              </a:lnSpc>
              <a:buNone/>
            </a:pPr>
            <a:endParaRPr lang="ru-RU" sz="28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Symbol"/>
              <a:buChar char=""/>
            </a:pPr>
            <a:r>
              <a:rPr lang="ru-RU" dirty="0" smtClean="0">
                <a:solidFill>
                  <a:srgbClr val="FFFF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Классический лицей им.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Т.Фазелло</a:t>
            </a:r>
            <a:r>
              <a:rPr lang="ru-RU" dirty="0" smtClean="0">
                <a:solidFill>
                  <a:srgbClr val="FFFF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г.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Шакка</a:t>
            </a:r>
            <a:r>
              <a:rPr lang="ru-RU" dirty="0" smtClean="0">
                <a:solidFill>
                  <a:srgbClr val="FFFF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Сицилия, Италия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Symbol"/>
              <a:buChar char=""/>
            </a:pPr>
            <a:r>
              <a:rPr lang="ru-RU" dirty="0" err="1" smtClean="0">
                <a:solidFill>
                  <a:srgbClr val="FFFF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Цзинаньская</a:t>
            </a:r>
            <a:r>
              <a:rPr lang="ru-RU" dirty="0" smtClean="0">
                <a:solidFill>
                  <a:srgbClr val="FFFF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школа иностранных языков, Г. Цзинань, КНР 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Symbol"/>
              <a:buChar char=""/>
            </a:pPr>
            <a:r>
              <a:rPr lang="ru-RU" dirty="0" smtClean="0">
                <a:solidFill>
                  <a:srgbClr val="FFFF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Многопрофильная гимназия №5 «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Тандау</a:t>
            </a:r>
            <a:r>
              <a:rPr lang="ru-RU" dirty="0" smtClean="0">
                <a:solidFill>
                  <a:srgbClr val="FFFF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», г. Кокчетав, Казахстан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Symbol"/>
              <a:buChar char=""/>
            </a:pPr>
            <a:r>
              <a:rPr lang="ru-RU" dirty="0" smtClean="0">
                <a:solidFill>
                  <a:srgbClr val="FFFF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Школа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Торнтон</a:t>
            </a:r>
            <a:r>
              <a:rPr lang="ru-RU" dirty="0" smtClean="0">
                <a:solidFill>
                  <a:srgbClr val="FFFF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Донован</a:t>
            </a:r>
            <a:r>
              <a:rPr lang="ru-RU" dirty="0" smtClean="0">
                <a:solidFill>
                  <a:srgbClr val="FFFF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г. Нью-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Рошель</a:t>
            </a:r>
            <a:r>
              <a:rPr lang="ru-RU" dirty="0" smtClean="0">
                <a:solidFill>
                  <a:srgbClr val="FFFF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США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Symbol"/>
              <a:buChar char=""/>
            </a:pPr>
            <a:r>
              <a:rPr lang="ru-RU" dirty="0" smtClean="0">
                <a:solidFill>
                  <a:srgbClr val="FFFF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Муниципальное бюджетное общеобразовательное учреждение «Гимназия №122 имени Ж.А. Зайцевой» Московского района </a:t>
            </a:r>
            <a:r>
              <a:rPr lang="ru-RU" dirty="0" smtClean="0">
                <a:solidFill>
                  <a:srgbClr val="FFFF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г.Казани</a:t>
            </a:r>
          </a:p>
          <a:p>
            <a:pPr lvl="0">
              <a:lnSpc>
                <a:spcPct val="150000"/>
              </a:lnSpc>
              <a:buFont typeface="Symbol"/>
              <a:buChar char=""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Гимназия №2 , г.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Шабац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Сербия</a:t>
            </a:r>
            <a:endParaRPr lang="ru-RU" dirty="0" smtClean="0">
              <a:solidFill>
                <a:srgbClr val="FFFF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Symbol"/>
              <a:buChar char=""/>
            </a:pPr>
            <a:endParaRPr lang="ru-RU" sz="28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73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</a:t>
            </a:r>
            <a:r>
              <a:rPr lang="en-US" dirty="0" err="1" smtClean="0"/>
              <a:t>Dubuqui</a:t>
            </a:r>
            <a:r>
              <a:rPr lang="en-US" dirty="0" smtClean="0"/>
              <a:t> High School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John Almond High School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Россия - Италия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48880"/>
            <a:ext cx="5400600" cy="3323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44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Участие в международных детских олимпийских играх</a:t>
            </a:r>
            <a:r>
              <a:rPr lang="ru-RU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8840"/>
            <a:ext cx="5544616" cy="3744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00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Гимназия №2 Сербия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175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автономное общеобразовательное учреждение «Гимназия № 67» Г. Нижний Новгород </vt:lpstr>
      <vt:lpstr>международный мега проект</vt:lpstr>
      <vt:lpstr>Наша гордость  </vt:lpstr>
      <vt:lpstr>Школы-партнеры  </vt:lpstr>
      <vt:lpstr>Western Dubuqui High School </vt:lpstr>
      <vt:lpstr>St. John Almond High School</vt:lpstr>
      <vt:lpstr>Россия - Италия </vt:lpstr>
      <vt:lpstr>Участие в международных детских олимпийских играх </vt:lpstr>
      <vt:lpstr>Гимназия №2 Сербия</vt:lpstr>
      <vt:lpstr>Россия – КНР </vt:lpstr>
      <vt:lpstr>Международные проекты, реализованные гимназией в 2015-2016 учебном году </vt:lpstr>
      <vt:lpstr>Основные формы сотрудничества </vt:lpstr>
      <vt:lpstr>Изучение китайского языка и китайской культуры </vt:lpstr>
      <vt:lpstr>Распространение итальянского языка  в России (P.R.I.A.) </vt:lpstr>
      <vt:lpstr>Участие в международных детских олимпийских играх </vt:lpstr>
    </vt:vector>
  </TitlesOfParts>
  <Company>Gim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«Гимназия № 67» Г. Нижний Новгород </dc:title>
  <dc:creator>school</dc:creator>
  <cp:lastModifiedBy>User</cp:lastModifiedBy>
  <cp:revision>7</cp:revision>
  <dcterms:created xsi:type="dcterms:W3CDTF">2016-12-05T11:20:46Z</dcterms:created>
  <dcterms:modified xsi:type="dcterms:W3CDTF">2017-11-09T22:32:22Z</dcterms:modified>
</cp:coreProperties>
</file>