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3"/>
  </p:notesMasterIdLst>
  <p:sldIdLst>
    <p:sldId id="273" r:id="rId2"/>
    <p:sldId id="274" r:id="rId3"/>
    <p:sldId id="275" r:id="rId4"/>
    <p:sldId id="294" r:id="rId5"/>
    <p:sldId id="276" r:id="rId6"/>
    <p:sldId id="277" r:id="rId7"/>
    <p:sldId id="278" r:id="rId8"/>
    <p:sldId id="279" r:id="rId9"/>
    <p:sldId id="280" r:id="rId10"/>
    <p:sldId id="290" r:id="rId11"/>
    <p:sldId id="281" r:id="rId12"/>
    <p:sldId id="282" r:id="rId13"/>
    <p:sldId id="284" r:id="rId14"/>
    <p:sldId id="285" r:id="rId15"/>
    <p:sldId id="295" r:id="rId16"/>
    <p:sldId id="296" r:id="rId17"/>
    <p:sldId id="283" r:id="rId18"/>
    <p:sldId id="286" r:id="rId19"/>
    <p:sldId id="287" r:id="rId20"/>
    <p:sldId id="288" r:id="rId21"/>
    <p:sldId id="289" r:id="rId22"/>
  </p:sldIdLst>
  <p:sldSz cx="9144000" cy="6858000" type="screen4x3"/>
  <p:notesSz cx="6858000" cy="9144000"/>
  <p:defaultTextStyle>
    <a:defPPr>
      <a:defRPr lang="ru-RU"/>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21"/>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29" autoAdjust="0"/>
    <p:restoredTop sz="94660"/>
  </p:normalViewPr>
  <p:slideViewPr>
    <p:cSldViewPr>
      <p:cViewPr>
        <p:scale>
          <a:sx n="66" d="100"/>
          <a:sy n="66" d="100"/>
        </p:scale>
        <p:origin x="-654"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7D61B18-E4B0-445F-9C3D-F477E2C6F3F0}" type="datetimeFigureOut">
              <a:rPr lang="ru-RU"/>
              <a:pPr>
                <a:defRPr/>
              </a:pPr>
              <a:t>17.01.2017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E7582EC-020C-43E9-A19C-E02C62263FA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p:spPr>
      </p:sp>
      <p:sp>
        <p:nvSpPr>
          <p:cNvPr id="2560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560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8C3369-65A1-4A3C-9B33-FF8CB2B0B540}" type="slidenum">
              <a:rPr lang="ru-RU" smtClean="0"/>
              <a:pPr/>
              <a:t>1</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bwMode="auto">
          <a:noFill/>
          <a:ln>
            <a:solidFill>
              <a:srgbClr val="000000"/>
            </a:solidFill>
            <a:miter lim="800000"/>
            <a:headEnd/>
            <a:tailEnd/>
          </a:ln>
        </p:spPr>
      </p:sp>
      <p:sp>
        <p:nvSpPr>
          <p:cNvPr id="2662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662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1FA022C-10BE-41AF-8499-762DAF985E40}" type="slidenum">
              <a:rPr lang="ru-RU" smtClean="0"/>
              <a:pPr/>
              <a:t>3</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ru-RU"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grpSp>
      </p:grpSp>
      <p:sp>
        <p:nvSpPr>
          <p:cNvPr id="2459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ru-RU" noProof="0" smtClean="0"/>
              <a:t>Образец заголовка</a:t>
            </a:r>
          </a:p>
        </p:txBody>
      </p:sp>
      <p:sp>
        <p:nvSpPr>
          <p:cNvPr id="2459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ru-RU" noProof="0" smtClean="0"/>
              <a:t>Образец подзаголовка</a:t>
            </a:r>
          </a:p>
        </p:txBody>
      </p:sp>
      <p:sp>
        <p:nvSpPr>
          <p:cNvPr id="18" name="Rectangle 16"/>
          <p:cNvSpPr>
            <a:spLocks noGrp="1" noChangeArrowheads="1"/>
          </p:cNvSpPr>
          <p:nvPr>
            <p:ph type="dt" sz="half" idx="10"/>
          </p:nvPr>
        </p:nvSpPr>
        <p:spPr>
          <a:xfrm>
            <a:off x="457200" y="6248400"/>
            <a:ext cx="21336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ru-RU"/>
          </a:p>
        </p:txBody>
      </p:sp>
      <p:sp>
        <p:nvSpPr>
          <p:cNvPr id="19" name="Rectangle 17"/>
          <p:cNvSpPr>
            <a:spLocks noGrp="1" noChangeArrowheads="1"/>
          </p:cNvSpPr>
          <p:nvPr>
            <p:ph type="ftr" sz="quarter" idx="1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ru-RU"/>
          </a:p>
        </p:txBody>
      </p:sp>
      <p:sp>
        <p:nvSpPr>
          <p:cNvPr id="20" name="Rectangle 18"/>
          <p:cNvSpPr>
            <a:spLocks noGrp="1" noChangeArrowheads="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fld id="{413B5BB2-F2EC-462F-B7F3-345E3C9A47C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FA484653-3C41-4815-B80A-EB4CB4221FB6}"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457200"/>
            <a:ext cx="2057400" cy="5410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457200"/>
            <a:ext cx="60198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4A7EEBC9-A3ED-4456-B105-E8D45A6B0CD8}"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Заголовок, текст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81200"/>
            <a:ext cx="4038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иаграмма 3"/>
          <p:cNvSpPr>
            <a:spLocks noGrp="1"/>
          </p:cNvSpPr>
          <p:nvPr>
            <p:ph type="chart" sz="half" idx="2"/>
          </p:nvPr>
        </p:nvSpPr>
        <p:spPr>
          <a:xfrm>
            <a:off x="4648200" y="1981200"/>
            <a:ext cx="4038600" cy="3886200"/>
          </a:xfrm>
        </p:spPr>
        <p:txBody>
          <a:bodyPr/>
          <a:lstStyle/>
          <a:p>
            <a:pPr lvl="0"/>
            <a:endParaRPr lang="ru-RU" noProof="0" smtClean="0"/>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CFD54305-390F-4BA1-AAD5-F649A5ECFF70}"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3232CDF0-2752-47BD-BAE3-A78C03577474}"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7C80CCDE-0E7F-4A56-BB8C-C5F2DA07C1DD}"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A545FDCA-22F1-4061-A58B-F56F00A4B46A}"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ftr" sz="quarter" idx="10"/>
          </p:nvPr>
        </p:nvSpPr>
        <p:spPr>
          <a:ln/>
        </p:spPr>
        <p:txBody>
          <a:bodyPr/>
          <a:lstStyle>
            <a:lvl1pPr>
              <a:defRPr/>
            </a:lvl1pPr>
          </a:lstStyle>
          <a:p>
            <a:pPr>
              <a:defRPr/>
            </a:pPr>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CB4DBA01-61B3-40F8-8898-5D42BCF476D2}" type="slidenum">
              <a:rPr lang="ru-RU"/>
              <a:pPr>
                <a:defRPr/>
              </a:pPr>
              <a:t>‹#›</a:t>
            </a:fld>
            <a:endParaRPr lang="ru-RU"/>
          </a:p>
        </p:txBody>
      </p:sp>
      <p:sp>
        <p:nvSpPr>
          <p:cNvPr id="9"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ftr" sz="quarter" idx="10"/>
          </p:nvPr>
        </p:nvSpPr>
        <p:spPr>
          <a:ln/>
        </p:spPr>
        <p:txBody>
          <a:bodyPr/>
          <a:lstStyle>
            <a:lvl1pPr>
              <a:defRPr/>
            </a:lvl1pPr>
          </a:lstStyle>
          <a:p>
            <a:pPr>
              <a:defRPr/>
            </a:pPr>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B99FE3CE-BF70-404F-9DFC-1FE48094DC84}" type="slidenum">
              <a:rPr lang="ru-RU"/>
              <a:pPr>
                <a:defRPr/>
              </a:pPr>
              <a:t>‹#›</a:t>
            </a:fld>
            <a:endParaRPr lang="ru-RU"/>
          </a:p>
        </p:txBody>
      </p:sp>
      <p:sp>
        <p:nvSpPr>
          <p:cNvPr id="5"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ru-RU"/>
          </a:p>
        </p:txBody>
      </p:sp>
      <p:sp>
        <p:nvSpPr>
          <p:cNvPr id="3" name="Rectangle 3"/>
          <p:cNvSpPr>
            <a:spLocks noGrp="1" noChangeArrowheads="1"/>
          </p:cNvSpPr>
          <p:nvPr>
            <p:ph type="sldNum" sz="quarter" idx="11"/>
          </p:nvPr>
        </p:nvSpPr>
        <p:spPr>
          <a:ln/>
        </p:spPr>
        <p:txBody>
          <a:bodyPr/>
          <a:lstStyle>
            <a:lvl1pPr>
              <a:defRPr/>
            </a:lvl1pPr>
          </a:lstStyle>
          <a:p>
            <a:pPr>
              <a:defRPr/>
            </a:pPr>
            <a:fld id="{7C9329A1-E2A2-44F7-955A-E922FE0DC15F}" type="slidenum">
              <a:rPr lang="ru-RU"/>
              <a:pPr>
                <a:defRPr/>
              </a:pPr>
              <a:t>‹#›</a:t>
            </a:fld>
            <a:endParaRPr lang="ru-RU"/>
          </a:p>
        </p:txBody>
      </p:sp>
      <p:sp>
        <p:nvSpPr>
          <p:cNvPr id="4"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FC82830A-21F6-4FC9-B252-2450EC265AF8}"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A5B079F9-64CE-4E01-B855-035ED02E4872}"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vl1pPr>
          </a:lstStyle>
          <a:p>
            <a:pPr>
              <a:defRPr/>
            </a:pPr>
            <a:endParaRPr lang="ru-RU"/>
          </a:p>
        </p:txBody>
      </p:sp>
      <p:sp>
        <p:nvSpPr>
          <p:cNvPr id="2355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87C2CF85-251B-4E8F-BABB-FDCF5DE0469E}" type="slidenum">
              <a:rPr lang="ru-RU"/>
              <a:pPr>
                <a:defRPr/>
              </a:pPr>
              <a:t>‹#›</a:t>
            </a:fld>
            <a:endParaRPr lang="ru-RU"/>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ru-RU"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endParaRPr lang="ru-RU"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endParaRPr lang="ru-RU" sz="1800">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endParaRPr lang="ru-RU" sz="1800">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endParaRPr lang="ru-RU" sz="1800">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endParaRPr lang="ru-RU" sz="1800">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endParaRPr lang="ru-RU" sz="1800">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endParaRPr lang="ru-RU" sz="1800">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356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Tree>
  </p:cSld>
  <p:clrMap bg1="lt1" tx1="dk1" bg2="lt2" tx2="dk2" accent1="accent1" accent2="accent2" accent3="accent3" accent4="accent4" accent5="accent5" accent6="accent6" hlink="hlink" folHlink="folHlink"/>
  <p:sldLayoutIdLst>
    <p:sldLayoutId id="2147483754"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203575" y="1989138"/>
            <a:ext cx="5329238" cy="2016125"/>
          </a:xfrm>
        </p:spPr>
        <p:txBody>
          <a:bodyPr/>
          <a:lstStyle/>
          <a:p>
            <a:pPr eaLnBrk="1" hangingPunct="1"/>
            <a:r>
              <a:rPr lang="ru-RU" sz="4400" b="1" smtClean="0"/>
              <a:t/>
            </a:r>
            <a:br>
              <a:rPr lang="ru-RU" sz="4400" b="1" smtClean="0"/>
            </a:br>
            <a:r>
              <a:rPr lang="ru-RU" sz="4400" b="1" smtClean="0"/>
              <a:t>Вред </a:t>
            </a:r>
            <a:br>
              <a:rPr lang="ru-RU" sz="4400" b="1" smtClean="0"/>
            </a:br>
            <a:r>
              <a:rPr lang="ru-RU" sz="4400" b="1" smtClean="0"/>
              <a:t>от социальных </a:t>
            </a:r>
            <a:br>
              <a:rPr lang="ru-RU" sz="4400" b="1" smtClean="0"/>
            </a:br>
            <a:r>
              <a:rPr lang="ru-RU" sz="4400" b="1" smtClean="0"/>
              <a:t>сетей</a:t>
            </a:r>
            <a:r>
              <a:rPr lang="ru-RU" sz="4400" b="1" smtClean="0">
                <a:solidFill>
                  <a:schemeClr val="bg1"/>
                </a:solidFill>
              </a:rPr>
              <a:t/>
            </a:r>
            <a:br>
              <a:rPr lang="ru-RU" sz="4400" b="1" smtClean="0">
                <a:solidFill>
                  <a:schemeClr val="bg1"/>
                </a:solidFill>
              </a:rPr>
            </a:br>
            <a:endParaRPr lang="ru-RU" sz="4400" b="1" smtClean="0">
              <a:solidFill>
                <a:schemeClr val="bg1"/>
              </a:solidFill>
            </a:endParaRPr>
          </a:p>
        </p:txBody>
      </p:sp>
      <p:pic>
        <p:nvPicPr>
          <p:cNvPr id="3075" name="Рисунок 7" descr="Опасности социальных сетей"/>
          <p:cNvPicPr>
            <a:picLocks noChangeAspect="1" noChangeArrowheads="1"/>
          </p:cNvPicPr>
          <p:nvPr/>
        </p:nvPicPr>
        <p:blipFill>
          <a:blip r:embed="rId3"/>
          <a:srcRect/>
          <a:stretch>
            <a:fillRect/>
          </a:stretch>
        </p:blipFill>
        <p:spPr bwMode="auto">
          <a:xfrm>
            <a:off x="539750" y="404813"/>
            <a:ext cx="2376488" cy="2590800"/>
          </a:xfrm>
          <a:prstGeom prst="rect">
            <a:avLst/>
          </a:prstGeom>
          <a:noFill/>
          <a:ln w="9525">
            <a:noFill/>
            <a:miter lim="800000"/>
            <a:headEnd/>
            <a:tailEnd/>
          </a:ln>
        </p:spPr>
      </p:pic>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Рисунок 16" descr="О вреде социальных сетей"/>
          <p:cNvPicPr>
            <a:picLocks noChangeAspect="1" noChangeArrowheads="1"/>
          </p:cNvPicPr>
          <p:nvPr/>
        </p:nvPicPr>
        <p:blipFill>
          <a:blip r:embed="rId2"/>
          <a:srcRect/>
          <a:stretch>
            <a:fillRect/>
          </a:stretch>
        </p:blipFill>
        <p:spPr bwMode="auto">
          <a:xfrm>
            <a:off x="250825" y="404813"/>
            <a:ext cx="8661400" cy="6192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2124075" y="544513"/>
            <a:ext cx="6562725" cy="1371600"/>
          </a:xfrm>
        </p:spPr>
        <p:txBody>
          <a:bodyPr/>
          <a:lstStyle/>
          <a:p>
            <a:pPr eaLnBrk="1" hangingPunct="1">
              <a:lnSpc>
                <a:spcPct val="85000"/>
              </a:lnSpc>
            </a:pPr>
            <a:r>
              <a:rPr lang="ru-RU" sz="3200" b="1" smtClean="0">
                <a:solidFill>
                  <a:srgbClr val="C00000"/>
                </a:solidFill>
              </a:rPr>
              <a:t>Знакомства через социальные      сети</a:t>
            </a:r>
          </a:p>
        </p:txBody>
      </p:sp>
      <p:sp>
        <p:nvSpPr>
          <p:cNvPr id="13315" name="Объект 2"/>
          <p:cNvSpPr>
            <a:spLocks noGrp="1"/>
          </p:cNvSpPr>
          <p:nvPr>
            <p:ph idx="1"/>
          </p:nvPr>
        </p:nvSpPr>
        <p:spPr/>
        <p:txBody>
          <a:bodyPr/>
          <a:lstStyle/>
          <a:p>
            <a:pPr eaLnBrk="1" hangingPunct="1"/>
            <a:r>
              <a:rPr lang="ru-RU" sz="2800" smtClean="0"/>
              <a:t>Когда пара встречается лицом к лицу в первый раз, часто их личности не совпадают с их письменным описанием. Гораздо легче что-то написать, чем сказать в лицо.</a:t>
            </a:r>
          </a:p>
          <a:p>
            <a:pPr eaLnBrk="1" hangingPunct="1"/>
            <a:r>
              <a:rPr lang="ru-RU" sz="2800" smtClean="0"/>
              <a:t>Есть более плохой вариант – нарваться на насильника, мошенника или маньяка. </a:t>
            </a:r>
          </a:p>
          <a:p>
            <a:pPr eaLnBrk="1" hangingPunct="1"/>
            <a:endParaRPr lang="ru-RU" sz="2800" smtClean="0"/>
          </a:p>
        </p:txBody>
      </p:sp>
      <p:pic>
        <p:nvPicPr>
          <p:cNvPr id="13316" name="Рисунок 3" descr="C:\Documents and Settings\Admin\Мои документы\РИСУНКИ\День Святого Валентина\0.gif"/>
          <p:cNvPicPr>
            <a:picLocks noChangeAspect="1" noChangeArrowheads="1"/>
          </p:cNvPicPr>
          <p:nvPr/>
        </p:nvPicPr>
        <p:blipFill>
          <a:blip r:embed="rId2"/>
          <a:srcRect/>
          <a:stretch>
            <a:fillRect/>
          </a:stretch>
        </p:blipFill>
        <p:spPr bwMode="auto">
          <a:xfrm>
            <a:off x="6011863" y="4724400"/>
            <a:ext cx="2520950" cy="1944688"/>
          </a:xfrm>
          <a:prstGeom prst="rect">
            <a:avLst/>
          </a:prstGeom>
          <a:noFill/>
          <a:ln w="9525">
            <a:noFill/>
            <a:miter lim="800000"/>
            <a:headEnd/>
            <a:tailEnd/>
          </a:ln>
        </p:spPr>
      </p:pic>
      <p:pic>
        <p:nvPicPr>
          <p:cNvPr id="13317" name="Рисунок 4" descr="Опасности социальных сетей"/>
          <p:cNvPicPr>
            <a:picLocks noChangeAspect="1" noChangeArrowheads="1"/>
          </p:cNvPicPr>
          <p:nvPr/>
        </p:nvPicPr>
        <p:blipFill>
          <a:blip r:embed="rId3"/>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Рисунок 1" descr="О вреде социальных сетей"/>
          <p:cNvPicPr>
            <a:picLocks noChangeAspect="1" noChangeArrowheads="1"/>
          </p:cNvPicPr>
          <p:nvPr/>
        </p:nvPicPr>
        <p:blipFill>
          <a:blip r:embed="rId2"/>
          <a:srcRect/>
          <a:stretch>
            <a:fillRect/>
          </a:stretch>
        </p:blipFill>
        <p:spPr bwMode="auto">
          <a:xfrm>
            <a:off x="250825" y="506413"/>
            <a:ext cx="8561388" cy="612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Рисунок 4" descr="О вреде социальных сетей"/>
          <p:cNvPicPr>
            <a:picLocks noChangeAspect="1" noChangeArrowheads="1"/>
          </p:cNvPicPr>
          <p:nvPr/>
        </p:nvPicPr>
        <p:blipFill>
          <a:blip r:embed="rId2"/>
          <a:srcRect/>
          <a:stretch>
            <a:fillRect/>
          </a:stretch>
        </p:blipFill>
        <p:spPr bwMode="auto">
          <a:xfrm>
            <a:off x="250825" y="476250"/>
            <a:ext cx="8570913" cy="612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2036763" y="485775"/>
            <a:ext cx="6346825" cy="1371600"/>
          </a:xfrm>
        </p:spPr>
        <p:txBody>
          <a:bodyPr/>
          <a:lstStyle/>
          <a:p>
            <a:pPr eaLnBrk="1" hangingPunct="1">
              <a:lnSpc>
                <a:spcPct val="85000"/>
              </a:lnSpc>
            </a:pPr>
            <a:r>
              <a:rPr lang="ru-RU" sz="3600" b="1" smtClean="0">
                <a:solidFill>
                  <a:srgbClr val="C00000"/>
                </a:solidFill>
              </a:rPr>
              <a:t>Публичная информация делает вас уязвимыми</a:t>
            </a:r>
          </a:p>
        </p:txBody>
      </p:sp>
      <p:sp>
        <p:nvSpPr>
          <p:cNvPr id="3" name="Объект 2"/>
          <p:cNvSpPr>
            <a:spLocks noGrp="1"/>
          </p:cNvSpPr>
          <p:nvPr>
            <p:ph idx="1"/>
          </p:nvPr>
        </p:nvSpPr>
        <p:spPr/>
        <p:txBody>
          <a:bodyPr/>
          <a:lstStyle/>
          <a:p>
            <a:pPr eaLnBrk="1" hangingPunct="1">
              <a:spcBef>
                <a:spcPts val="0"/>
              </a:spcBef>
              <a:defRPr/>
            </a:pPr>
            <a:r>
              <a:rPr lang="ru-RU" sz="2400" dirty="0" smtClean="0"/>
              <a:t>Конфиденциальность в социальных сетях равна нулю. Как ты не пытайся скрыть информацию, страницу, друзей, все равно находятся умельцы, которые взламывают аккаунт и начинают надоедать другим людям. Из-за этого пострадали многие пользователи социальных сетей: нередко такими умельцами оказываются их бывшие возлюбленные, бывшие лучшие друзья или просто </a:t>
            </a:r>
          </a:p>
          <a:p>
            <a:pPr marL="0" indent="0" eaLnBrk="1" hangingPunct="1">
              <a:spcBef>
                <a:spcPts val="0"/>
              </a:spcBef>
              <a:buFont typeface="Wingdings" pitchFamily="2" charset="2"/>
              <a:buNone/>
              <a:defRPr/>
            </a:pPr>
            <a:r>
              <a:rPr lang="ru-RU" sz="2400" dirty="0" smtClean="0"/>
              <a:t>    завистники. </a:t>
            </a:r>
          </a:p>
        </p:txBody>
      </p:sp>
      <p:pic>
        <p:nvPicPr>
          <p:cNvPr id="16388" name="Рисунок 3" descr="C:\Documents and Settings\Admin\Мои документы\РИСУНКИ\Человек\рыбак.gif"/>
          <p:cNvPicPr>
            <a:picLocks noChangeAspect="1" noChangeArrowheads="1"/>
          </p:cNvPicPr>
          <p:nvPr/>
        </p:nvPicPr>
        <p:blipFill>
          <a:blip r:embed="rId2"/>
          <a:srcRect/>
          <a:stretch>
            <a:fillRect/>
          </a:stretch>
        </p:blipFill>
        <p:spPr bwMode="auto">
          <a:xfrm>
            <a:off x="6011863" y="4581525"/>
            <a:ext cx="2447925" cy="1943100"/>
          </a:xfrm>
          <a:prstGeom prst="rect">
            <a:avLst/>
          </a:prstGeom>
          <a:noFill/>
          <a:ln w="9525">
            <a:noFill/>
            <a:miter lim="800000"/>
            <a:headEnd/>
            <a:tailEnd/>
          </a:ln>
        </p:spPr>
      </p:pic>
      <p:pic>
        <p:nvPicPr>
          <p:cNvPr id="16389" name="Рисунок 4" descr="Опасности социальных сетей"/>
          <p:cNvPicPr>
            <a:picLocks noChangeAspect="1" noChangeArrowheads="1"/>
          </p:cNvPicPr>
          <p:nvPr/>
        </p:nvPicPr>
        <p:blipFill>
          <a:blip r:embed="rId3"/>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Рисунок 25" descr="О вреде социальных сетей"/>
          <p:cNvPicPr>
            <a:picLocks noChangeAspect="1" noChangeArrowheads="1"/>
          </p:cNvPicPr>
          <p:nvPr/>
        </p:nvPicPr>
        <p:blipFill>
          <a:blip r:embed="rId2"/>
          <a:srcRect/>
          <a:stretch>
            <a:fillRect/>
          </a:stretch>
        </p:blipFill>
        <p:spPr bwMode="auto">
          <a:xfrm>
            <a:off x="250825" y="404813"/>
            <a:ext cx="8763000" cy="626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Рисунок 22" descr="О вреде социальных сетей"/>
          <p:cNvPicPr>
            <a:picLocks noChangeAspect="1" noChangeArrowheads="1"/>
          </p:cNvPicPr>
          <p:nvPr/>
        </p:nvPicPr>
        <p:blipFill>
          <a:blip r:embed="rId2"/>
          <a:srcRect/>
          <a:stretch>
            <a:fillRect/>
          </a:stretch>
        </p:blipFill>
        <p:spPr bwMode="auto">
          <a:xfrm>
            <a:off x="276225" y="431800"/>
            <a:ext cx="8621713" cy="616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2124075" y="457200"/>
            <a:ext cx="6562725" cy="1371600"/>
          </a:xfrm>
        </p:spPr>
        <p:txBody>
          <a:bodyPr/>
          <a:lstStyle/>
          <a:p>
            <a:pPr eaLnBrk="1" hangingPunct="1"/>
            <a:r>
              <a:rPr lang="ru-RU" sz="3600" b="1" smtClean="0">
                <a:solidFill>
                  <a:srgbClr val="C00000"/>
                </a:solidFill>
              </a:rPr>
              <a:t> Вас могут обмануть</a:t>
            </a:r>
          </a:p>
        </p:txBody>
      </p:sp>
      <p:sp>
        <p:nvSpPr>
          <p:cNvPr id="19459" name="Объект 2"/>
          <p:cNvSpPr>
            <a:spLocks noGrp="1"/>
          </p:cNvSpPr>
          <p:nvPr>
            <p:ph idx="1"/>
          </p:nvPr>
        </p:nvSpPr>
        <p:spPr/>
        <p:txBody>
          <a:bodyPr/>
          <a:lstStyle/>
          <a:p>
            <a:pPr eaLnBrk="1" hangingPunct="1"/>
            <a:r>
              <a:rPr lang="ru-RU" sz="2400" smtClean="0"/>
              <a:t>Мошеннические сайты предлагают всего лишь отправить SMS сообщение на указанный ими номер и все ваши потаенные желания о закрытых знаниях будут удовлетворены. При этом отправитель и не подозревает, что сумма, списанная с его счета за информационную услугу, может намного превысить указанную на сайте, а факт и качество исполнения заказанной услуги весьма сомнителен.</a:t>
            </a:r>
          </a:p>
          <a:p>
            <a:pPr eaLnBrk="1" hangingPunct="1"/>
            <a:endParaRPr lang="ru-RU" sz="2400" smtClean="0"/>
          </a:p>
        </p:txBody>
      </p:sp>
      <p:pic>
        <p:nvPicPr>
          <p:cNvPr id="19460"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19461" name="Рисунок 4" descr="Опасности социальных сетей"/>
          <p:cNvPicPr>
            <a:picLocks noChangeAspect="1" noChangeArrowheads="1"/>
          </p:cNvPicPr>
          <p:nvPr/>
        </p:nvPicPr>
        <p:blipFill>
          <a:blip r:embed="rId3"/>
          <a:srcRect/>
          <a:stretch>
            <a:fillRect/>
          </a:stretch>
        </p:blipFill>
        <p:spPr bwMode="auto">
          <a:xfrm>
            <a:off x="6462713" y="4652963"/>
            <a:ext cx="2232025" cy="1944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a:xfrm>
            <a:off x="2195513" y="457200"/>
            <a:ext cx="6491287" cy="1371600"/>
          </a:xfrm>
        </p:spPr>
        <p:txBody>
          <a:bodyPr/>
          <a:lstStyle/>
          <a:p>
            <a:pPr eaLnBrk="1" hangingPunct="1">
              <a:lnSpc>
                <a:spcPct val="85000"/>
              </a:lnSpc>
            </a:pPr>
            <a:r>
              <a:rPr lang="ru-RU" sz="3600" b="1" smtClean="0">
                <a:solidFill>
                  <a:srgbClr val="C00000"/>
                </a:solidFill>
              </a:rPr>
              <a:t/>
            </a:r>
            <a:br>
              <a:rPr lang="ru-RU" sz="3600" b="1" smtClean="0">
                <a:solidFill>
                  <a:srgbClr val="C00000"/>
                </a:solidFill>
              </a:rPr>
            </a:br>
            <a:r>
              <a:rPr lang="ru-RU" sz="3600" b="1" smtClean="0">
                <a:solidFill>
                  <a:srgbClr val="C00000"/>
                </a:solidFill>
              </a:rPr>
              <a:t>Виртуальное ничто за реальные деньги</a:t>
            </a:r>
            <a:br>
              <a:rPr lang="ru-RU" sz="3600" b="1" smtClean="0">
                <a:solidFill>
                  <a:srgbClr val="C00000"/>
                </a:solidFill>
              </a:rPr>
            </a:br>
            <a:endParaRPr lang="ru-RU" sz="3600" b="1" smtClean="0">
              <a:solidFill>
                <a:srgbClr val="C00000"/>
              </a:solidFill>
            </a:endParaRPr>
          </a:p>
        </p:txBody>
      </p:sp>
      <p:sp>
        <p:nvSpPr>
          <p:cNvPr id="20483" name="Объект 2"/>
          <p:cNvSpPr>
            <a:spLocks noGrp="1"/>
          </p:cNvSpPr>
          <p:nvPr>
            <p:ph idx="1"/>
          </p:nvPr>
        </p:nvSpPr>
        <p:spPr/>
        <p:txBody>
          <a:bodyPr/>
          <a:lstStyle/>
          <a:p>
            <a:pPr eaLnBrk="1" hangingPunct="1"/>
            <a:r>
              <a:rPr lang="ru-RU" sz="2800" smtClean="0"/>
              <a:t>В социальных сетях уже в полной мере распространены услуги по продаже виртуальных вещей от красивых смайликов</a:t>
            </a:r>
            <a:r>
              <a:rPr lang="ru-RU" smtClean="0"/>
              <a:t> до эфемерных игровых кредитов.</a:t>
            </a:r>
          </a:p>
          <a:p>
            <a:pPr eaLnBrk="1" hangingPunct="1"/>
            <a:endParaRPr lang="ru-RU" smtClean="0"/>
          </a:p>
        </p:txBody>
      </p:sp>
      <p:pic>
        <p:nvPicPr>
          <p:cNvPr id="20484"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20485" name="Picture 3" descr="C:\Documents and Settings\Admin\Мои документы\РИСУНКИ\Школа\Рисунок7.wmf"/>
          <p:cNvPicPr>
            <a:picLocks noChangeAspect="1" noChangeArrowheads="1"/>
          </p:cNvPicPr>
          <p:nvPr/>
        </p:nvPicPr>
        <p:blipFill>
          <a:blip r:embed="rId3"/>
          <a:srcRect/>
          <a:stretch>
            <a:fillRect/>
          </a:stretch>
        </p:blipFill>
        <p:spPr bwMode="auto">
          <a:xfrm>
            <a:off x="5580063" y="3967163"/>
            <a:ext cx="2489200" cy="251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2051050" y="457200"/>
            <a:ext cx="6635750" cy="1371600"/>
          </a:xfrm>
        </p:spPr>
        <p:txBody>
          <a:bodyPr/>
          <a:lstStyle/>
          <a:p>
            <a:pPr eaLnBrk="1" hangingPunct="1">
              <a:lnSpc>
                <a:spcPct val="85000"/>
              </a:lnSpc>
            </a:pPr>
            <a:r>
              <a:rPr lang="ru-RU" sz="3600" b="1" smtClean="0">
                <a:solidFill>
                  <a:srgbClr val="C00000"/>
                </a:solidFill>
              </a:rPr>
              <a:t/>
            </a:r>
            <a:br>
              <a:rPr lang="ru-RU" sz="3600" b="1" smtClean="0">
                <a:solidFill>
                  <a:srgbClr val="C00000"/>
                </a:solidFill>
              </a:rPr>
            </a:br>
            <a:r>
              <a:rPr lang="ru-RU" sz="3600" b="1" smtClean="0">
                <a:solidFill>
                  <a:srgbClr val="C00000"/>
                </a:solidFill>
              </a:rPr>
              <a:t>Фальшивые странички для кражи ваших данных</a:t>
            </a:r>
            <a:br>
              <a:rPr lang="ru-RU" sz="3600" b="1" smtClean="0">
                <a:solidFill>
                  <a:srgbClr val="C00000"/>
                </a:solidFill>
              </a:rPr>
            </a:br>
            <a:endParaRPr lang="ru-RU" sz="3600" b="1" smtClean="0">
              <a:solidFill>
                <a:srgbClr val="C00000"/>
              </a:solidFill>
            </a:endParaRPr>
          </a:p>
        </p:txBody>
      </p:sp>
      <p:sp>
        <p:nvSpPr>
          <p:cNvPr id="21507" name="Объект 2"/>
          <p:cNvSpPr>
            <a:spLocks noGrp="1"/>
          </p:cNvSpPr>
          <p:nvPr>
            <p:ph idx="1"/>
          </p:nvPr>
        </p:nvSpPr>
        <p:spPr/>
        <p:txBody>
          <a:bodyPr/>
          <a:lstStyle/>
          <a:p>
            <a:pPr eaLnBrk="1" hangingPunct="1"/>
            <a:r>
              <a:rPr lang="ru-RU" sz="2800" smtClean="0"/>
              <a:t>В глобальной сети уже достаточно давно прогрессирует хорошо продуманный вид мошенничества, целью которого является завладение вашей учетной записью для того чтобы похитить Вашу контактную и социальную информацию или управлять аккаунтом для подачи информации от Вашего имени. </a:t>
            </a:r>
          </a:p>
        </p:txBody>
      </p:sp>
      <p:pic>
        <p:nvPicPr>
          <p:cNvPr id="21508"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21509" name="Picture 2" descr="C:\Documents and Settings\Admin\Мои документы\РИСУНКИ\Человек\homeshtel.gif"/>
          <p:cNvPicPr>
            <a:picLocks noChangeAspect="1" noChangeArrowheads="1"/>
          </p:cNvPicPr>
          <p:nvPr/>
        </p:nvPicPr>
        <p:blipFill>
          <a:blip r:embed="rId3"/>
          <a:srcRect/>
          <a:stretch>
            <a:fillRect/>
          </a:stretch>
        </p:blipFill>
        <p:spPr bwMode="auto">
          <a:xfrm>
            <a:off x="6948488" y="4652963"/>
            <a:ext cx="1925637" cy="1925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1835150" y="611188"/>
            <a:ext cx="6851650" cy="1100137"/>
          </a:xfrm>
        </p:spPr>
        <p:txBody>
          <a:bodyPr/>
          <a:lstStyle/>
          <a:p>
            <a:pPr eaLnBrk="1" hangingPunct="1"/>
            <a:r>
              <a:rPr lang="ru-RU" sz="3600" b="1" smtClean="0">
                <a:solidFill>
                  <a:srgbClr val="C00000"/>
                </a:solidFill>
              </a:rPr>
              <a:t>         Определение</a:t>
            </a:r>
          </a:p>
        </p:txBody>
      </p:sp>
      <p:sp>
        <p:nvSpPr>
          <p:cNvPr id="4099" name="Объект 2"/>
          <p:cNvSpPr>
            <a:spLocks noGrp="1"/>
          </p:cNvSpPr>
          <p:nvPr>
            <p:ph idx="1"/>
          </p:nvPr>
        </p:nvSpPr>
        <p:spPr>
          <a:xfrm>
            <a:off x="412750" y="2133600"/>
            <a:ext cx="8229600" cy="3967163"/>
          </a:xfrm>
        </p:spPr>
        <p:txBody>
          <a:bodyPr/>
          <a:lstStyle/>
          <a:p>
            <a:pPr eaLnBrk="1" hangingPunct="1">
              <a:defRPr/>
            </a:pPr>
            <a:r>
              <a:rPr lang="ru-RU" sz="2600" dirty="0" smtClean="0"/>
              <a:t>Впервые термин </a:t>
            </a:r>
            <a:r>
              <a:rPr lang="ru-RU" sz="2600" i="1" dirty="0" smtClean="0">
                <a:solidFill>
                  <a:srgbClr val="C00000"/>
                </a:solidFill>
              </a:rPr>
              <a:t>«социальные сети»</a:t>
            </a:r>
            <a:r>
              <a:rPr lang="ru-RU" sz="2600" i="1" dirty="0" smtClean="0"/>
              <a:t> </a:t>
            </a:r>
            <a:r>
              <a:rPr lang="ru-RU" sz="2600" dirty="0" smtClean="0"/>
              <a:t>был введён в 1954 году социологом Джеймсом Барнсом. </a:t>
            </a:r>
          </a:p>
          <a:p>
            <a:pPr>
              <a:defRPr/>
            </a:pPr>
            <a:r>
              <a:rPr lang="ru-RU" sz="2600" i="1" dirty="0">
                <a:solidFill>
                  <a:srgbClr val="C00000"/>
                </a:solidFill>
              </a:rPr>
              <a:t>Социальная сеть </a:t>
            </a:r>
            <a:r>
              <a:rPr lang="ru-RU" sz="2600" dirty="0"/>
              <a:t>- это универсальная система связей, которая призвана удовлетворять глубинные потребности людей, связанные с группировкой участников </a:t>
            </a:r>
            <a:r>
              <a:rPr lang="ru-RU" sz="2600" dirty="0" smtClean="0"/>
              <a:t>по </a:t>
            </a:r>
            <a:r>
              <a:rPr lang="ru-RU" sz="2600" dirty="0"/>
              <a:t>определенным интересам.</a:t>
            </a:r>
          </a:p>
          <a:p>
            <a:pPr marL="0" indent="0" eaLnBrk="1" hangingPunct="1">
              <a:buFont typeface="Wingdings" pitchFamily="2" charset="2"/>
              <a:buNone/>
              <a:defRPr/>
            </a:pPr>
            <a:endParaRPr lang="ru-RU" dirty="0" smtClean="0"/>
          </a:p>
        </p:txBody>
      </p:sp>
      <p:pic>
        <p:nvPicPr>
          <p:cNvPr id="4100"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a:xfrm>
            <a:off x="1979613" y="457200"/>
            <a:ext cx="6707187" cy="1371600"/>
          </a:xfrm>
        </p:spPr>
        <p:txBody>
          <a:bodyPr/>
          <a:lstStyle/>
          <a:p>
            <a:pPr eaLnBrk="1" hangingPunct="1">
              <a:lnSpc>
                <a:spcPct val="85000"/>
              </a:lnSpc>
            </a:pPr>
            <a:r>
              <a:rPr lang="ru-RU" sz="3600" b="1" smtClean="0">
                <a:solidFill>
                  <a:srgbClr val="C00000"/>
                </a:solidFill>
              </a:rPr>
              <a:t/>
            </a:r>
            <a:br>
              <a:rPr lang="ru-RU" sz="3600" b="1" smtClean="0">
                <a:solidFill>
                  <a:srgbClr val="C00000"/>
                </a:solidFill>
              </a:rPr>
            </a:br>
            <a:r>
              <a:rPr lang="ru-RU" sz="3600" b="1" smtClean="0">
                <a:solidFill>
                  <a:srgbClr val="C00000"/>
                </a:solidFill>
              </a:rPr>
              <a:t>Обман на доверии актуален во все времена</a:t>
            </a:r>
            <a:br>
              <a:rPr lang="ru-RU" sz="3600" b="1" smtClean="0">
                <a:solidFill>
                  <a:srgbClr val="C00000"/>
                </a:solidFill>
              </a:rPr>
            </a:br>
            <a:endParaRPr lang="ru-RU" sz="3600" b="1" smtClean="0">
              <a:solidFill>
                <a:srgbClr val="C00000"/>
              </a:solidFill>
            </a:endParaRPr>
          </a:p>
        </p:txBody>
      </p:sp>
      <p:sp>
        <p:nvSpPr>
          <p:cNvPr id="3" name="Объект 2"/>
          <p:cNvSpPr>
            <a:spLocks noGrp="1"/>
          </p:cNvSpPr>
          <p:nvPr>
            <p:ph idx="1"/>
          </p:nvPr>
        </p:nvSpPr>
        <p:spPr>
          <a:xfrm>
            <a:off x="457200" y="1981200"/>
            <a:ext cx="8229600" cy="4543425"/>
          </a:xfrm>
        </p:spPr>
        <p:txBody>
          <a:bodyPr/>
          <a:lstStyle/>
          <a:p>
            <a:pPr eaLnBrk="1" hangingPunct="1">
              <a:spcBef>
                <a:spcPts val="0"/>
              </a:spcBef>
              <a:defRPr/>
            </a:pPr>
            <a:r>
              <a:rPr lang="ru-RU" sz="2400" dirty="0" smtClean="0"/>
              <a:t>Представьте, что от Вашего хорошего друга или родственника приходит сообщение с просьбой одолжить немного электронных денег, скачать новую программу или перейти по отправленной ссылке. При этом если Ваш приятель стал жертвой злоумышленников, похитивших его </a:t>
            </a:r>
          </a:p>
          <a:p>
            <a:pPr marL="0" indent="0" eaLnBrk="1" hangingPunct="1">
              <a:spcBef>
                <a:spcPts val="0"/>
              </a:spcBef>
              <a:buFont typeface="Wingdings" pitchFamily="2" charset="2"/>
              <a:buNone/>
              <a:defRPr/>
            </a:pPr>
            <a:r>
              <a:rPr lang="ru-RU" sz="2400" dirty="0" smtClean="0"/>
              <a:t>    данные от учетной записи, то выполнив </a:t>
            </a:r>
          </a:p>
          <a:p>
            <a:pPr marL="0" indent="0" eaLnBrk="1" hangingPunct="1">
              <a:spcBef>
                <a:spcPts val="0"/>
              </a:spcBef>
              <a:buFont typeface="Wingdings" pitchFamily="2" charset="2"/>
              <a:buNone/>
              <a:defRPr/>
            </a:pPr>
            <a:r>
              <a:rPr lang="ru-RU" sz="2400" dirty="0" smtClean="0"/>
              <a:t>    такую просьбу Вы можете, либо </a:t>
            </a:r>
          </a:p>
          <a:p>
            <a:pPr marL="0" indent="0" eaLnBrk="1" hangingPunct="1">
              <a:spcBef>
                <a:spcPts val="0"/>
              </a:spcBef>
              <a:buFont typeface="Wingdings" pitchFamily="2" charset="2"/>
              <a:buNone/>
              <a:defRPr/>
            </a:pPr>
            <a:r>
              <a:rPr lang="ru-RU" sz="2400" dirty="0" smtClean="0"/>
              <a:t>    навсегда лишиться отправленных </a:t>
            </a:r>
          </a:p>
          <a:p>
            <a:pPr marL="0" indent="0" eaLnBrk="1" hangingPunct="1">
              <a:spcBef>
                <a:spcPts val="0"/>
              </a:spcBef>
              <a:buFont typeface="Wingdings" pitchFamily="2" charset="2"/>
              <a:buNone/>
              <a:defRPr/>
            </a:pPr>
            <a:r>
              <a:rPr lang="ru-RU" sz="2400" dirty="0" smtClean="0"/>
              <a:t>    денег, либо заразить свою систему </a:t>
            </a:r>
          </a:p>
          <a:p>
            <a:pPr marL="0" indent="0" eaLnBrk="1" hangingPunct="1">
              <a:spcBef>
                <a:spcPts val="0"/>
              </a:spcBef>
              <a:buFont typeface="Wingdings" pitchFamily="2" charset="2"/>
              <a:buNone/>
              <a:defRPr/>
            </a:pPr>
            <a:r>
              <a:rPr lang="ru-RU" sz="2400" dirty="0" smtClean="0"/>
              <a:t>    вирусом от закачанного контента. </a:t>
            </a:r>
          </a:p>
        </p:txBody>
      </p:sp>
      <p:pic>
        <p:nvPicPr>
          <p:cNvPr id="22532"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22533" name="Рисунок 4" descr="Опасности социальных сетей"/>
          <p:cNvPicPr>
            <a:picLocks noChangeAspect="1" noChangeArrowheads="1"/>
          </p:cNvPicPr>
          <p:nvPr/>
        </p:nvPicPr>
        <p:blipFill>
          <a:blip r:embed="rId3"/>
          <a:srcRect/>
          <a:stretch>
            <a:fillRect/>
          </a:stretch>
        </p:blipFill>
        <p:spPr bwMode="auto">
          <a:xfrm>
            <a:off x="6588125" y="3789363"/>
            <a:ext cx="2232025" cy="2663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2051050" y="457200"/>
            <a:ext cx="6635750" cy="1371600"/>
          </a:xfrm>
        </p:spPr>
        <p:txBody>
          <a:bodyPr/>
          <a:lstStyle/>
          <a:p>
            <a:pPr eaLnBrk="1" hangingPunct="1"/>
            <a:r>
              <a:rPr lang="ru-RU" sz="3600" b="1" smtClean="0">
                <a:solidFill>
                  <a:srgbClr val="C00000"/>
                </a:solidFill>
              </a:rPr>
              <a:t>          Выводы:</a:t>
            </a:r>
          </a:p>
        </p:txBody>
      </p:sp>
      <p:sp>
        <p:nvSpPr>
          <p:cNvPr id="23555" name="Объект 2"/>
          <p:cNvSpPr>
            <a:spLocks noGrp="1"/>
          </p:cNvSpPr>
          <p:nvPr>
            <p:ph idx="1"/>
          </p:nvPr>
        </p:nvSpPr>
        <p:spPr>
          <a:xfrm>
            <a:off x="395288" y="1989138"/>
            <a:ext cx="8353425" cy="3886200"/>
          </a:xfrm>
        </p:spPr>
        <p:txBody>
          <a:bodyPr/>
          <a:lstStyle/>
          <a:p>
            <a:pPr eaLnBrk="1" hangingPunct="1">
              <a:defRPr/>
            </a:pPr>
            <a:r>
              <a:rPr lang="ru-RU" dirty="0" smtClean="0"/>
              <a:t>Очень важно, чтобы использование социальных сетей не затянуло, не причинило психического, физиологического, материального вреда</a:t>
            </a:r>
          </a:p>
          <a:p>
            <a:pPr eaLnBrk="1" hangingPunct="1">
              <a:defRPr/>
            </a:pPr>
            <a:r>
              <a:rPr lang="ru-RU" dirty="0" smtClean="0"/>
              <a:t>Не заменяйте жизнь реальную на “жизнь” в Мировой паутине.</a:t>
            </a:r>
          </a:p>
          <a:p>
            <a:pPr marL="0" indent="0" eaLnBrk="1" hangingPunct="1">
              <a:buFont typeface="Wingdings" pitchFamily="2" charset="2"/>
              <a:buNone/>
              <a:defRPr/>
            </a:pPr>
            <a:endParaRPr lang="ru-RU" dirty="0" smtClean="0"/>
          </a:p>
        </p:txBody>
      </p:sp>
      <p:pic>
        <p:nvPicPr>
          <p:cNvPr id="23556"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Объект 2"/>
          <p:cNvSpPr>
            <a:spLocks noGrp="1"/>
          </p:cNvSpPr>
          <p:nvPr>
            <p:ph idx="1"/>
          </p:nvPr>
        </p:nvSpPr>
        <p:spPr>
          <a:xfrm>
            <a:off x="395288" y="2060575"/>
            <a:ext cx="8229600" cy="3886200"/>
          </a:xfrm>
        </p:spPr>
        <p:txBody>
          <a:bodyPr/>
          <a:lstStyle/>
          <a:p>
            <a:pPr eaLnBrk="1" hangingPunct="1"/>
            <a:r>
              <a:rPr lang="ru-RU" sz="2600" smtClean="0"/>
              <a:t>профессиональные и деловые социальные сети ;</a:t>
            </a:r>
          </a:p>
          <a:p>
            <a:pPr eaLnBrk="1" hangingPunct="1"/>
            <a:r>
              <a:rPr lang="ru-RU" sz="2600" smtClean="0"/>
              <a:t>социальные сети в форме служб знакомств и общения ;</a:t>
            </a:r>
          </a:p>
          <a:p>
            <a:pPr eaLnBrk="1" hangingPunct="1"/>
            <a:r>
              <a:rPr lang="ru-RU" sz="2600" smtClean="0"/>
              <a:t>социальные сети политической направленности;</a:t>
            </a:r>
          </a:p>
          <a:p>
            <a:pPr eaLnBrk="1" hangingPunct="1"/>
            <a:r>
              <a:rPr lang="ru-RU" sz="2600" smtClean="0"/>
              <a:t>социальные сети религиозной направленности;</a:t>
            </a:r>
          </a:p>
          <a:p>
            <a:pPr eaLnBrk="1" hangingPunct="1"/>
            <a:r>
              <a:rPr lang="ru-RU" sz="2600" smtClean="0"/>
              <a:t>социальные сети различных микро-групп, которые объединены общими этнокультурными или ценностными интересами.</a:t>
            </a:r>
          </a:p>
          <a:p>
            <a:pPr eaLnBrk="1" hangingPunct="1"/>
            <a:endParaRPr lang="ru-RU" smtClean="0"/>
          </a:p>
        </p:txBody>
      </p:sp>
      <p:pic>
        <p:nvPicPr>
          <p:cNvPr id="5123" name="Рисунок 3" descr="Опасности социальных сетей"/>
          <p:cNvPicPr>
            <a:picLocks noChangeAspect="1" noChangeArrowheads="1"/>
          </p:cNvPicPr>
          <p:nvPr/>
        </p:nvPicPr>
        <p:blipFill>
          <a:blip r:embed="rId3"/>
          <a:srcRect/>
          <a:stretch>
            <a:fillRect/>
          </a:stretch>
        </p:blipFill>
        <p:spPr bwMode="auto">
          <a:xfrm>
            <a:off x="395288" y="404813"/>
            <a:ext cx="1439862" cy="1511300"/>
          </a:xfrm>
          <a:prstGeom prst="rect">
            <a:avLst/>
          </a:prstGeom>
          <a:noFill/>
          <a:ln w="9525">
            <a:noFill/>
            <a:miter lim="800000"/>
            <a:headEnd/>
            <a:tailEnd/>
          </a:ln>
        </p:spPr>
      </p:pic>
      <p:sp>
        <p:nvSpPr>
          <p:cNvPr id="5124" name="Заголовок 1"/>
          <p:cNvSpPr>
            <a:spLocks noGrp="1"/>
          </p:cNvSpPr>
          <p:nvPr>
            <p:ph type="title"/>
          </p:nvPr>
        </p:nvSpPr>
        <p:spPr>
          <a:xfrm>
            <a:off x="1979613" y="474663"/>
            <a:ext cx="6408737" cy="1371600"/>
          </a:xfrm>
        </p:spPr>
        <p:txBody>
          <a:bodyPr/>
          <a:lstStyle/>
          <a:p>
            <a:pPr eaLnBrk="1" hangingPunct="1">
              <a:lnSpc>
                <a:spcPct val="85000"/>
              </a:lnSpc>
            </a:pPr>
            <a:r>
              <a:rPr lang="ru-RU" sz="3200" b="1" smtClean="0">
                <a:solidFill>
                  <a:srgbClr val="C00000"/>
                </a:solidFill>
              </a:rPr>
              <a:t>Виды социальных сетей в интернете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2051050" y="474663"/>
            <a:ext cx="6635750" cy="1371600"/>
          </a:xfrm>
        </p:spPr>
        <p:txBody>
          <a:bodyPr/>
          <a:lstStyle/>
          <a:p>
            <a:r>
              <a:rPr lang="ru-RU" sz="3600" b="1" smtClean="0">
                <a:solidFill>
                  <a:srgbClr val="C00000"/>
                </a:solidFill>
              </a:rPr>
              <a:t>        Статистика</a:t>
            </a:r>
          </a:p>
        </p:txBody>
      </p:sp>
      <p:sp>
        <p:nvSpPr>
          <p:cNvPr id="6147" name="Объект 2"/>
          <p:cNvSpPr>
            <a:spLocks noGrp="1"/>
          </p:cNvSpPr>
          <p:nvPr>
            <p:ph idx="1"/>
          </p:nvPr>
        </p:nvSpPr>
        <p:spPr>
          <a:xfrm>
            <a:off x="457200" y="1981200"/>
            <a:ext cx="8229600" cy="3968750"/>
          </a:xfrm>
        </p:spPr>
        <p:txBody>
          <a:bodyPr/>
          <a:lstStyle/>
          <a:p>
            <a:r>
              <a:rPr lang="ru-RU" sz="2800" smtClean="0"/>
              <a:t>Сейчас на очень известной социальной сети </a:t>
            </a:r>
            <a:r>
              <a:rPr lang="ru-RU" sz="2800" smtClean="0">
                <a:solidFill>
                  <a:srgbClr val="C00000"/>
                </a:solidFill>
              </a:rPr>
              <a:t>«Одноклассники» </a:t>
            </a:r>
            <a:r>
              <a:rPr lang="ru-RU" sz="2800" smtClean="0"/>
              <a:t>зарегистрировано более 6 миллионов человек и ежедневно регистрируется более 20 тысяч новых участников. </a:t>
            </a:r>
          </a:p>
          <a:p>
            <a:r>
              <a:rPr lang="ru-RU" sz="2800" smtClean="0"/>
              <a:t>В России 54% зарегистрированных пользователей "сидят" на сайтах (таких как </a:t>
            </a:r>
            <a:r>
              <a:rPr lang="ru-RU" sz="2800" smtClean="0">
                <a:solidFill>
                  <a:srgbClr val="C00000"/>
                </a:solidFill>
              </a:rPr>
              <a:t>«Одноклассники» </a:t>
            </a:r>
            <a:r>
              <a:rPr lang="ru-RU" sz="2800" smtClean="0"/>
              <a:t>, </a:t>
            </a:r>
            <a:r>
              <a:rPr lang="ru-RU" sz="2800" smtClean="0">
                <a:solidFill>
                  <a:srgbClr val="C00000"/>
                </a:solidFill>
              </a:rPr>
              <a:t>«Вконтакте» </a:t>
            </a:r>
            <a:r>
              <a:rPr lang="ru-RU" sz="2800" smtClean="0"/>
              <a:t>и других) ежедневно.</a:t>
            </a:r>
          </a:p>
        </p:txBody>
      </p:sp>
      <p:pic>
        <p:nvPicPr>
          <p:cNvPr id="6148"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2051050" y="514350"/>
            <a:ext cx="6635750" cy="1371600"/>
          </a:xfrm>
        </p:spPr>
        <p:txBody>
          <a:bodyPr/>
          <a:lstStyle/>
          <a:p>
            <a:pPr eaLnBrk="1" hangingPunct="1">
              <a:lnSpc>
                <a:spcPct val="85000"/>
              </a:lnSpc>
            </a:pPr>
            <a:r>
              <a:rPr lang="ru-RU" sz="3600" b="1" smtClean="0">
                <a:solidFill>
                  <a:srgbClr val="C00000"/>
                </a:solidFill>
              </a:rPr>
              <a:t/>
            </a:r>
            <a:br>
              <a:rPr lang="ru-RU" sz="3600" b="1" smtClean="0">
                <a:solidFill>
                  <a:srgbClr val="C00000"/>
                </a:solidFill>
              </a:rPr>
            </a:br>
            <a:r>
              <a:rPr lang="ru-RU" sz="3200" b="1" smtClean="0">
                <a:solidFill>
                  <a:srgbClr val="C00000"/>
                </a:solidFill>
              </a:rPr>
              <a:t>Социальные сети убивают время </a:t>
            </a:r>
            <a:r>
              <a:rPr lang="ru-RU" sz="3200" smtClean="0"/>
              <a:t/>
            </a:r>
            <a:br>
              <a:rPr lang="ru-RU" sz="3200" smtClean="0"/>
            </a:br>
            <a:endParaRPr lang="ru-RU" sz="3200" smtClean="0"/>
          </a:p>
        </p:txBody>
      </p:sp>
      <p:sp>
        <p:nvSpPr>
          <p:cNvPr id="7171" name="Объект 2"/>
          <p:cNvSpPr>
            <a:spLocks noGrp="1"/>
          </p:cNvSpPr>
          <p:nvPr>
            <p:ph idx="1"/>
          </p:nvPr>
        </p:nvSpPr>
        <p:spPr>
          <a:xfrm>
            <a:off x="457200" y="1981200"/>
            <a:ext cx="8229600" cy="4040188"/>
          </a:xfrm>
        </p:spPr>
        <p:txBody>
          <a:bodyPr/>
          <a:lstStyle/>
          <a:p>
            <a:pPr eaLnBrk="1" hangingPunct="1"/>
            <a:r>
              <a:rPr lang="ru-RU" sz="2600" smtClean="0"/>
              <a:t>По статистике пользователи социальной сети «Одноклассники» в среднем имеют от 30 до 100 человек в «друзьях». Из них постоянно кто-то приходит, кто-то уходит, и человеку зависимому все время приходится с кем-то общаться. Где взять столько времени? </a:t>
            </a:r>
          </a:p>
          <a:p>
            <a:pPr eaLnBrk="1" hangingPunct="1"/>
            <a:r>
              <a:rPr lang="ru-RU" sz="2800" smtClean="0"/>
              <a:t>Всё больше руководителей блокируют социальные сайты в настройках корпоративного интернет-доступа.</a:t>
            </a:r>
          </a:p>
        </p:txBody>
      </p:sp>
      <p:pic>
        <p:nvPicPr>
          <p:cNvPr id="7172"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1835150" y="457200"/>
            <a:ext cx="6851650" cy="1171575"/>
          </a:xfrm>
        </p:spPr>
        <p:txBody>
          <a:bodyPr/>
          <a:lstStyle/>
          <a:p>
            <a:pPr eaLnBrk="1" hangingPunct="1"/>
            <a:r>
              <a:rPr lang="ru-RU" b="1" smtClean="0"/>
              <a:t/>
            </a:r>
            <a:br>
              <a:rPr lang="ru-RU" b="1" smtClean="0"/>
            </a:br>
            <a:r>
              <a:rPr lang="ru-RU" b="1" smtClean="0"/>
              <a:t>  </a:t>
            </a:r>
            <a:r>
              <a:rPr lang="ru-RU" sz="3600" b="1" smtClean="0">
                <a:solidFill>
                  <a:srgbClr val="C00000"/>
                </a:solidFill>
              </a:rPr>
              <a:t>Интернет зависимость</a:t>
            </a:r>
            <a:br>
              <a:rPr lang="ru-RU" sz="3600" b="1" smtClean="0">
                <a:solidFill>
                  <a:srgbClr val="C00000"/>
                </a:solidFill>
              </a:rPr>
            </a:br>
            <a:endParaRPr lang="ru-RU" sz="3600" b="1" smtClean="0">
              <a:solidFill>
                <a:srgbClr val="C00000"/>
              </a:solidFill>
            </a:endParaRPr>
          </a:p>
        </p:txBody>
      </p:sp>
      <p:sp>
        <p:nvSpPr>
          <p:cNvPr id="3" name="Объект 2"/>
          <p:cNvSpPr>
            <a:spLocks noGrp="1"/>
          </p:cNvSpPr>
          <p:nvPr>
            <p:ph idx="1"/>
          </p:nvPr>
        </p:nvSpPr>
        <p:spPr>
          <a:xfrm>
            <a:off x="457200" y="1981200"/>
            <a:ext cx="8229600" cy="4400550"/>
          </a:xfrm>
        </p:spPr>
        <p:txBody>
          <a:bodyPr/>
          <a:lstStyle/>
          <a:p>
            <a:pPr eaLnBrk="1" hangingPunct="1">
              <a:defRPr/>
            </a:pPr>
            <a:r>
              <a:rPr lang="ru-RU" sz="2400" dirty="0" smtClean="0"/>
              <a:t>Она очень похожа на компьютерную зависимость, но все же имеет свою специфику. Если при общей компьютерной зависимости человеку просто хочется работать (играть, общаться) сидя за компьютером, то при зависимости от социальных сетей симптоматика прогрессирует: человеку мало находится за машиной - он должен быть постоянно включен в жизнь своего социального круга.</a:t>
            </a:r>
          </a:p>
          <a:p>
            <a:pPr eaLnBrk="1" hangingPunct="1">
              <a:spcBef>
                <a:spcPts val="0"/>
              </a:spcBef>
              <a:defRPr/>
            </a:pPr>
            <a:r>
              <a:rPr lang="ru-RU" sz="2400" dirty="0" smtClean="0"/>
              <a:t>Сидя перед компьютером часами, </a:t>
            </a:r>
          </a:p>
          <a:p>
            <a:pPr marL="0" indent="0" eaLnBrk="1" hangingPunct="1">
              <a:spcBef>
                <a:spcPts val="0"/>
              </a:spcBef>
              <a:buFont typeface="Wingdings" pitchFamily="2" charset="2"/>
              <a:buNone/>
              <a:defRPr/>
            </a:pPr>
            <a:r>
              <a:rPr lang="ru-RU" sz="2400" dirty="0" smtClean="0"/>
              <a:t>    люди прекращают общение с друзьями</a:t>
            </a:r>
          </a:p>
          <a:p>
            <a:pPr marL="0" indent="0" eaLnBrk="1" hangingPunct="1">
              <a:spcBef>
                <a:spcPts val="0"/>
              </a:spcBef>
              <a:buFont typeface="Wingdings" pitchFamily="2" charset="2"/>
              <a:buNone/>
              <a:defRPr/>
            </a:pPr>
            <a:r>
              <a:rPr lang="ru-RU" sz="2400" dirty="0" smtClean="0"/>
              <a:t>    в реальной жизни.</a:t>
            </a:r>
          </a:p>
        </p:txBody>
      </p:sp>
      <p:pic>
        <p:nvPicPr>
          <p:cNvPr id="8196" name="Рисунок 4"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8197" name="Рисунок 5" descr="Опасности социальных сетей"/>
          <p:cNvPicPr>
            <a:picLocks noChangeAspect="1" noChangeArrowheads="1"/>
          </p:cNvPicPr>
          <p:nvPr/>
        </p:nvPicPr>
        <p:blipFill>
          <a:blip r:embed="rId3"/>
          <a:srcRect/>
          <a:stretch>
            <a:fillRect/>
          </a:stretch>
        </p:blipFill>
        <p:spPr bwMode="auto">
          <a:xfrm>
            <a:off x="6588125" y="4724400"/>
            <a:ext cx="1871663" cy="1657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Рисунок 13" descr="О вреде социальных сетей"/>
          <p:cNvPicPr>
            <a:picLocks noChangeAspect="1" noChangeArrowheads="1"/>
          </p:cNvPicPr>
          <p:nvPr/>
        </p:nvPicPr>
        <p:blipFill>
          <a:blip r:embed="rId2"/>
          <a:srcRect/>
          <a:stretch>
            <a:fillRect/>
          </a:stretch>
        </p:blipFill>
        <p:spPr bwMode="auto">
          <a:xfrm>
            <a:off x="395288" y="549275"/>
            <a:ext cx="8359775" cy="5975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1835150" y="457200"/>
            <a:ext cx="6851650" cy="1371600"/>
          </a:xfrm>
        </p:spPr>
        <p:txBody>
          <a:bodyPr/>
          <a:lstStyle/>
          <a:p>
            <a:pPr eaLnBrk="1" hangingPunct="1"/>
            <a:r>
              <a:rPr lang="ru-RU" sz="3600" b="1" smtClean="0">
                <a:solidFill>
                  <a:srgbClr val="C00000"/>
                </a:solidFill>
              </a:rPr>
              <a:t>  Видео и аудио мания</a:t>
            </a:r>
          </a:p>
        </p:txBody>
      </p:sp>
      <p:sp>
        <p:nvSpPr>
          <p:cNvPr id="10243" name="Объект 2"/>
          <p:cNvSpPr>
            <a:spLocks noGrp="1"/>
          </p:cNvSpPr>
          <p:nvPr>
            <p:ph idx="1"/>
          </p:nvPr>
        </p:nvSpPr>
        <p:spPr/>
        <p:txBody>
          <a:bodyPr/>
          <a:lstStyle/>
          <a:p>
            <a:pPr eaLnBrk="1" hangingPunct="1"/>
            <a:r>
              <a:rPr lang="ru-RU" sz="2800" smtClean="0"/>
              <a:t>Видео и аудио мания в социальных сетях распространена в большей степени. Видео мания – это когда вы сидите целый день в поисках интересного видео и просматриваете один видео ролик за другим. Подумайте, ведь за это время вы могли бы, например, помыть полы, сделать уроки, сходить в спортзал и т.д. В общем много чего вы могли бы сделать. </a:t>
            </a:r>
          </a:p>
        </p:txBody>
      </p:sp>
      <p:pic>
        <p:nvPicPr>
          <p:cNvPr id="10244" name="Рисунок 4"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1979613" y="457200"/>
            <a:ext cx="6707187" cy="1371600"/>
          </a:xfrm>
        </p:spPr>
        <p:txBody>
          <a:bodyPr/>
          <a:lstStyle/>
          <a:p>
            <a:pPr eaLnBrk="1" hangingPunct="1">
              <a:lnSpc>
                <a:spcPct val="85000"/>
              </a:lnSpc>
            </a:pPr>
            <a:r>
              <a:rPr lang="ru-RU" sz="3600" b="1" smtClean="0">
                <a:solidFill>
                  <a:srgbClr val="C00000"/>
                </a:solidFill>
              </a:rPr>
              <a:t/>
            </a:r>
            <a:br>
              <a:rPr lang="ru-RU" sz="3600" b="1" smtClean="0">
                <a:solidFill>
                  <a:srgbClr val="C00000"/>
                </a:solidFill>
              </a:rPr>
            </a:br>
            <a:r>
              <a:rPr lang="ru-RU" sz="3200" b="1" smtClean="0">
                <a:solidFill>
                  <a:srgbClr val="C00000"/>
                </a:solidFill>
              </a:rPr>
              <a:t>Социальные сети влияют на мозг детей и подростков</a:t>
            </a:r>
            <a:r>
              <a:rPr lang="ru-RU" sz="3600" b="1" smtClean="0">
                <a:solidFill>
                  <a:srgbClr val="C00000"/>
                </a:solidFill>
              </a:rPr>
              <a:t/>
            </a:r>
            <a:br>
              <a:rPr lang="ru-RU" sz="3600" b="1" smtClean="0">
                <a:solidFill>
                  <a:srgbClr val="C00000"/>
                </a:solidFill>
              </a:rPr>
            </a:br>
            <a:endParaRPr lang="ru-RU" sz="3600" b="1" smtClean="0">
              <a:solidFill>
                <a:srgbClr val="C00000"/>
              </a:solidFill>
            </a:endParaRPr>
          </a:p>
        </p:txBody>
      </p:sp>
      <p:sp>
        <p:nvSpPr>
          <p:cNvPr id="11267" name="Объект 2"/>
          <p:cNvSpPr>
            <a:spLocks noGrp="1"/>
          </p:cNvSpPr>
          <p:nvPr>
            <p:ph idx="1"/>
          </p:nvPr>
        </p:nvSpPr>
        <p:spPr>
          <a:xfrm>
            <a:off x="398463" y="1916113"/>
            <a:ext cx="8229600" cy="3886200"/>
          </a:xfrm>
        </p:spPr>
        <p:txBody>
          <a:bodyPr/>
          <a:lstStyle/>
          <a:p>
            <a:pPr eaLnBrk="1" hangingPunct="1"/>
            <a:r>
              <a:rPr lang="ru-RU" smtClean="0"/>
              <a:t>Нарушение внимания</a:t>
            </a:r>
          </a:p>
          <a:p>
            <a:pPr eaLnBrk="1" hangingPunct="1"/>
            <a:r>
              <a:rPr lang="ru-RU" smtClean="0"/>
              <a:t>Неспособность к сопереживанию</a:t>
            </a:r>
          </a:p>
          <a:p>
            <a:pPr eaLnBrk="1" hangingPunct="1"/>
            <a:r>
              <a:rPr lang="ru-RU" smtClean="0"/>
              <a:t>Неустойчивое самосознание</a:t>
            </a:r>
          </a:p>
          <a:p>
            <a:pPr eaLnBrk="1" hangingPunct="1"/>
            <a:r>
              <a:rPr lang="ru-RU" smtClean="0"/>
              <a:t>«Потенциально опасный» взгляд на окружающий мир</a:t>
            </a:r>
          </a:p>
          <a:p>
            <a:pPr eaLnBrk="1" hangingPunct="1"/>
            <a:endParaRPr lang="ru-RU" sz="3600" smtClean="0"/>
          </a:p>
        </p:txBody>
      </p:sp>
      <p:pic>
        <p:nvPicPr>
          <p:cNvPr id="11268" name="Рисунок 3" descr="Опасности социальных сетей"/>
          <p:cNvPicPr>
            <a:picLocks noChangeAspect="1" noChangeArrowheads="1"/>
          </p:cNvPicPr>
          <p:nvPr/>
        </p:nvPicPr>
        <p:blipFill>
          <a:blip r:embed="rId2"/>
          <a:srcRect/>
          <a:stretch>
            <a:fillRect/>
          </a:stretch>
        </p:blipFill>
        <p:spPr bwMode="auto">
          <a:xfrm>
            <a:off x="395288" y="404813"/>
            <a:ext cx="1439862" cy="1511300"/>
          </a:xfrm>
          <a:prstGeom prst="rect">
            <a:avLst/>
          </a:prstGeom>
          <a:noFill/>
          <a:ln w="9525">
            <a:noFill/>
            <a:miter lim="800000"/>
            <a:headEnd/>
            <a:tailEnd/>
          </a:ln>
        </p:spPr>
      </p:pic>
      <p:pic>
        <p:nvPicPr>
          <p:cNvPr id="11269" name="Picture 3" descr="C:\Documents and Settings\Admin\Мои документы\РИСУНКИ\Человек\Девочки и мальчики\p7.gif"/>
          <p:cNvPicPr>
            <a:picLocks noChangeAspect="1" noChangeArrowheads="1"/>
          </p:cNvPicPr>
          <p:nvPr/>
        </p:nvPicPr>
        <p:blipFill>
          <a:blip r:embed="rId3"/>
          <a:srcRect/>
          <a:stretch>
            <a:fillRect/>
          </a:stretch>
        </p:blipFill>
        <p:spPr bwMode="auto">
          <a:xfrm>
            <a:off x="5638800" y="4292600"/>
            <a:ext cx="2879725" cy="2290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Пиксел">
  <a:themeElements>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fontScheme name="Пиксел">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иксел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Пиксел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Пиксел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Пиксел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Пиксел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Пиксел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Пиксел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Пиксел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Пиксел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1268</TotalTime>
  <Words>683</Words>
  <Application>Microsoft Office PowerPoint</Application>
  <PresentationFormat>Экран (4:3)</PresentationFormat>
  <Paragraphs>52</Paragraphs>
  <Slides>21</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Wingdings</vt:lpstr>
      <vt:lpstr>Calibri</vt:lpstr>
      <vt:lpstr>Arial Black</vt:lpstr>
      <vt:lpstr>Times New Roman</vt:lpstr>
      <vt:lpstr>Пиксел</vt:lpstr>
      <vt:lpstr> Вред  от социальных  сетей </vt:lpstr>
      <vt:lpstr>         Определение</vt:lpstr>
      <vt:lpstr>Виды социальных сетей в интернете</vt:lpstr>
      <vt:lpstr>        Статистика</vt:lpstr>
      <vt:lpstr> Социальные сети убивают время  </vt:lpstr>
      <vt:lpstr>   Интернет зависимость </vt:lpstr>
      <vt:lpstr>Слайд 7</vt:lpstr>
      <vt:lpstr>  Видео и аудио мания</vt:lpstr>
      <vt:lpstr> Социальные сети влияют на мозг детей и подростков </vt:lpstr>
      <vt:lpstr>Слайд 10</vt:lpstr>
      <vt:lpstr>Знакомства через социальные      сети</vt:lpstr>
      <vt:lpstr>Слайд 12</vt:lpstr>
      <vt:lpstr>Слайд 13</vt:lpstr>
      <vt:lpstr>Публичная информация делает вас уязвимыми</vt:lpstr>
      <vt:lpstr>Слайд 15</vt:lpstr>
      <vt:lpstr>Слайд 16</vt:lpstr>
      <vt:lpstr> Вас могут обмануть</vt:lpstr>
      <vt:lpstr> Виртуальное ничто за реальные деньги </vt:lpstr>
      <vt:lpstr> Фальшивые странички для кражи ваших данных </vt:lpstr>
      <vt:lpstr> Обман на доверии актуален во все времена </vt:lpstr>
      <vt:lpstr>          Выводы:</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Простой и неисчерпаемый треугольник</dc:title>
  <dc:creator>Догадова Н. А. </dc:creator>
  <cp:lastModifiedBy>User</cp:lastModifiedBy>
  <cp:revision>115</cp:revision>
  <dcterms:created xsi:type="dcterms:W3CDTF">2010-02-09T10:59:09Z</dcterms:created>
  <dcterms:modified xsi:type="dcterms:W3CDTF">2017-01-17T15:46:26Z</dcterms:modified>
</cp:coreProperties>
</file>